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3520" y="457200"/>
            <a:ext cx="4389120" cy="43891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097280"/>
            <a:ext cx="5029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Garden of Ideas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731520" y="29260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Cultivating ideas together through seasons</a:t>
            </a:r>
            <a:endParaRPr lang="en-US" sz="1600" dirty="0"/>
          </a:p>
          <a:p>
            <a:pPr indent="0" marL="0">
              <a:buNone/>
            </a:pPr>
            <a:r>
              <a:rPr lang="en-US" sz="16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growth, care, and pruning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3749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9E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facilitation tool for workshops and residentials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9" name="Text 6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0" y="731520"/>
            <a:ext cx="3840480" cy="3840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280160"/>
            <a:ext cx="5029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will you</a:t>
            </a:r>
            <a:endParaRPr lang="en-US" sz="4400" dirty="0"/>
          </a:p>
          <a:p>
            <a:pPr indent="0" marL="0">
              <a:buNone/>
            </a:pPr>
            <a:r>
              <a:rPr lang="en-US" sz="44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plant today?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731520" y="31089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garden is yours to tend.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31520" y="36576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by Tom Watson  ·  tomcw.xyz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9" name="Text 6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3B38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FAF8F5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FAF8F5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40000"/>
          </a:blip>
          <a:stretch>
            <a:fillRect/>
          </a:stretch>
        </p:blipFill>
        <p:spPr>
          <a:xfrm>
            <a:off x="5943600" y="457200"/>
            <a:ext cx="3657600" cy="3657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822960"/>
            <a:ext cx="64008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spcAft>
                <a:spcPts val="1400"/>
              </a:spcAft>
              <a:buNone/>
            </a:pPr>
            <a:r>
              <a:rPr lang="en-US" sz="2400" i="1" dirty="0">
                <a:solidFill>
                  <a:srgbClr val="FAF8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 the next two days, we're going to be growing a garden together.</a:t>
            </a:r>
            <a:endParaRPr lang="en-US" sz="2400" dirty="0"/>
          </a:p>
          <a:p>
            <a:pPr indent="0" marL="0">
              <a:lnSpc>
                <a:spcPct val="140000"/>
              </a:lnSpc>
              <a:spcAft>
                <a:spcPts val="1400"/>
              </a:spcAft>
              <a:buNone/>
            </a:pPr>
            <a:r>
              <a:rPr lang="en-US" sz="2400" i="1" dirty="0">
                <a:solidFill>
                  <a:srgbClr val="FAF8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Some seeds you bring with you. Some we'll discover along the way.</a:t>
            </a:r>
            <a:endParaRPr lang="en-US" sz="2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400" i="1" dirty="0">
                <a:solidFill>
                  <a:srgbClr val="FAF8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the end, we'll know what to plant now, what to save for later, and what to let go.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5A5550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75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garden works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2514600" cy="3108960"/>
          </a:xfrm>
          <a:prstGeom prst="roundRect">
            <a:avLst>
              <a:gd name="adj" fmla="val 2909"/>
            </a:avLst>
          </a:prstGeom>
          <a:solidFill>
            <a:srgbClr val="F3F0EB"/>
          </a:solidFill>
          <a:ln/>
        </p:spPr>
      </p:sp>
      <p:sp>
        <p:nvSpPr>
          <p:cNvPr id="6" name="Shape 4"/>
          <p:cNvSpPr/>
          <p:nvPr/>
        </p:nvSpPr>
        <p:spPr>
          <a:xfrm>
            <a:off x="749808" y="1554480"/>
            <a:ext cx="36576" cy="2834640"/>
          </a:xfrm>
          <a:prstGeom prst="rect">
            <a:avLst/>
          </a:prstGeom>
          <a:solidFill>
            <a:srgbClr val="7A9E7E"/>
          </a:solidFill>
          <a:ln/>
        </p:spPr>
      </p:sp>
      <p:sp>
        <p:nvSpPr>
          <p:cNvPr id="7" name="Shape 5"/>
          <p:cNvSpPr/>
          <p:nvPr/>
        </p:nvSpPr>
        <p:spPr>
          <a:xfrm>
            <a:off x="960120" y="1600200"/>
            <a:ext cx="475488" cy="475488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645920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60120" y="21945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garden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960120" y="2514600"/>
            <a:ext cx="2057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has their own garden to tend throughout the session. Capture seeds as they come — ideas you arrived with, thoughts that emerge, questions worth holding.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960120" y="379476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Write, draw, sketch — whatever helps you hold your thinking.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474720" y="1417320"/>
            <a:ext cx="2514600" cy="3108960"/>
          </a:xfrm>
          <a:prstGeom prst="roundRect">
            <a:avLst>
              <a:gd name="adj" fmla="val 2909"/>
            </a:avLst>
          </a:prstGeom>
          <a:solidFill>
            <a:srgbClr val="F3F0EB"/>
          </a:solidFill>
          <a:ln/>
        </p:spPr>
      </p:sp>
      <p:sp>
        <p:nvSpPr>
          <p:cNvPr id="13" name="Shape 10"/>
          <p:cNvSpPr/>
          <p:nvPr/>
        </p:nvSpPr>
        <p:spPr>
          <a:xfrm>
            <a:off x="3493008" y="1554480"/>
            <a:ext cx="36576" cy="283464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14" name="Shape 11"/>
          <p:cNvSpPr/>
          <p:nvPr/>
        </p:nvSpPr>
        <p:spPr>
          <a:xfrm>
            <a:off x="3703320" y="1600200"/>
            <a:ext cx="475488" cy="475488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1645920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703320" y="21945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seed bank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3703320" y="2514600"/>
            <a:ext cx="2057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ideas surface that we can't explore right now, they go to the seed bank — not a parking lot where things get forgotten, but a place where seeds are kept safe for later.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3703320" y="379476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return to the seed bank at key moments.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6217920" y="1417320"/>
            <a:ext cx="2514600" cy="3108960"/>
          </a:xfrm>
          <a:prstGeom prst="roundRect">
            <a:avLst>
              <a:gd name="adj" fmla="val 2909"/>
            </a:avLst>
          </a:prstGeom>
          <a:solidFill>
            <a:srgbClr val="F3F0EB"/>
          </a:solidFill>
          <a:ln/>
        </p:spPr>
      </p:sp>
      <p:sp>
        <p:nvSpPr>
          <p:cNvPr id="20" name="Shape 16"/>
          <p:cNvSpPr/>
          <p:nvPr/>
        </p:nvSpPr>
        <p:spPr>
          <a:xfrm>
            <a:off x="6236208" y="1554480"/>
            <a:ext cx="36576" cy="2834640"/>
          </a:xfrm>
          <a:prstGeom prst="rect">
            <a:avLst/>
          </a:prstGeom>
          <a:solidFill>
            <a:srgbClr val="8294A0"/>
          </a:solidFill>
          <a:ln/>
        </p:spPr>
      </p:sp>
      <p:sp>
        <p:nvSpPr>
          <p:cNvPr id="21" name="Shape 17"/>
          <p:cNvSpPr/>
          <p:nvPr/>
        </p:nvSpPr>
        <p:spPr>
          <a:xfrm>
            <a:off x="6446520" y="1600200"/>
            <a:ext cx="475488" cy="475488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1645920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446520" y="2194560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garden</a:t>
            </a:r>
            <a:endParaRPr lang="en-US" sz="1500" dirty="0"/>
          </a:p>
        </p:txBody>
      </p:sp>
      <p:sp>
        <p:nvSpPr>
          <p:cNvPr id="24" name="Text 19"/>
          <p:cNvSpPr/>
          <p:nvPr/>
        </p:nvSpPr>
        <p:spPr>
          <a:xfrm>
            <a:off x="6446520" y="2514600"/>
            <a:ext cx="2057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end, we bring seeds from individual gardens into a shared space. Together we decide: what do we plant now, save for later, or compost?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6446520" y="379476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collective garden becomes our shared commitment.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7" name="Text 22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garden elements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920240" cy="3200400"/>
          </a:xfrm>
          <a:prstGeom prst="roundRect">
            <a:avLst>
              <a:gd name="adj" fmla="val 3810"/>
            </a:avLst>
          </a:prstGeom>
          <a:solidFill>
            <a:srgbClr val="F3F0EB"/>
          </a:solidFill>
          <a:ln/>
        </p:spPr>
      </p:sp>
      <p:sp>
        <p:nvSpPr>
          <p:cNvPr id="6" name="Shape 4"/>
          <p:cNvSpPr/>
          <p:nvPr/>
        </p:nvSpPr>
        <p:spPr>
          <a:xfrm>
            <a:off x="566928" y="1554480"/>
            <a:ext cx="36576" cy="2926080"/>
          </a:xfrm>
          <a:prstGeom prst="rect">
            <a:avLst/>
          </a:prstGeom>
          <a:solidFill>
            <a:srgbClr val="7A9E7E"/>
          </a:solidFill>
          <a:ln/>
        </p:spPr>
      </p:sp>
      <p:sp>
        <p:nvSpPr>
          <p:cNvPr id="7" name="Shape 5"/>
          <p:cNvSpPr/>
          <p:nvPr/>
        </p:nvSpPr>
        <p:spPr>
          <a:xfrm>
            <a:off x="749808" y="1600200"/>
            <a:ext cx="457200" cy="45720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1636776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49808" y="2167128"/>
            <a:ext cx="15179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Seeds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49808" y="2468880"/>
            <a:ext cx="151790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ideas. Each one is a seed with potential — some will grow quickly, others need time underground before they're ready to sprout.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651760" y="1417320"/>
            <a:ext cx="1920240" cy="3200400"/>
          </a:xfrm>
          <a:prstGeom prst="roundRect">
            <a:avLst>
              <a:gd name="adj" fmla="val 3810"/>
            </a:avLst>
          </a:prstGeom>
          <a:solidFill>
            <a:srgbClr val="F3F0EB"/>
          </a:solidFill>
          <a:ln/>
        </p:spPr>
      </p:sp>
      <p:sp>
        <p:nvSpPr>
          <p:cNvPr id="12" name="Shape 9"/>
          <p:cNvSpPr/>
          <p:nvPr/>
        </p:nvSpPr>
        <p:spPr>
          <a:xfrm>
            <a:off x="2670048" y="1554480"/>
            <a:ext cx="36576" cy="292608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13" name="Shape 10"/>
          <p:cNvSpPr/>
          <p:nvPr/>
        </p:nvSpPr>
        <p:spPr>
          <a:xfrm>
            <a:off x="2852928" y="1600200"/>
            <a:ext cx="457200" cy="45720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504" y="1636776"/>
            <a:ext cx="384048" cy="38404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852928" y="2167128"/>
            <a:ext cx="15179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Soil &amp; Conditions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2852928" y="2468880"/>
            <a:ext cx="151790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each idea need to grow? Resources, people, time, skills? Not all ideas need the same conditions — some thrive in shade, others need full sun.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4754880" y="1417320"/>
            <a:ext cx="1920240" cy="3200400"/>
          </a:xfrm>
          <a:prstGeom prst="roundRect">
            <a:avLst>
              <a:gd name="adj" fmla="val 3810"/>
            </a:avLst>
          </a:prstGeom>
          <a:solidFill>
            <a:srgbClr val="F3F0EB"/>
          </a:solidFill>
          <a:ln/>
        </p:spPr>
      </p:sp>
      <p:sp>
        <p:nvSpPr>
          <p:cNvPr id="18" name="Shape 14"/>
          <p:cNvSpPr/>
          <p:nvPr/>
        </p:nvSpPr>
        <p:spPr>
          <a:xfrm>
            <a:off x="4773168" y="1554480"/>
            <a:ext cx="36576" cy="2926080"/>
          </a:xfrm>
          <a:prstGeom prst="rect">
            <a:avLst/>
          </a:prstGeom>
          <a:solidFill>
            <a:srgbClr val="8294A0"/>
          </a:solidFill>
          <a:ln/>
        </p:spPr>
      </p:sp>
      <p:sp>
        <p:nvSpPr>
          <p:cNvPr id="19" name="Shape 15"/>
          <p:cNvSpPr/>
          <p:nvPr/>
        </p:nvSpPr>
        <p:spPr>
          <a:xfrm>
            <a:off x="4956048" y="1600200"/>
            <a:ext cx="457200" cy="45720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2624" y="1636776"/>
            <a:ext cx="384048" cy="38404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956048" y="2167128"/>
            <a:ext cx="15179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Seasons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4956048" y="2468880"/>
            <a:ext cx="151790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is the right time? Some ideas are ready to plant now. Others are seeds to save for a future season when conditions are better.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6858000" y="1417320"/>
            <a:ext cx="1920240" cy="3200400"/>
          </a:xfrm>
          <a:prstGeom prst="roundRect">
            <a:avLst>
              <a:gd name="adj" fmla="val 3810"/>
            </a:avLst>
          </a:prstGeom>
          <a:solidFill>
            <a:srgbClr val="F3F0EB"/>
          </a:solidFill>
          <a:ln/>
        </p:spPr>
      </p:sp>
      <p:sp>
        <p:nvSpPr>
          <p:cNvPr id="24" name="Shape 19"/>
          <p:cNvSpPr/>
          <p:nvPr/>
        </p:nvSpPr>
        <p:spPr>
          <a:xfrm>
            <a:off x="6876288" y="1554480"/>
            <a:ext cx="36576" cy="2926080"/>
          </a:xfrm>
          <a:prstGeom prst="rect">
            <a:avLst/>
          </a:prstGeom>
          <a:solidFill>
            <a:srgbClr val="B0868F"/>
          </a:solidFill>
          <a:ln/>
        </p:spPr>
      </p:sp>
      <p:sp>
        <p:nvSpPr>
          <p:cNvPr id="25" name="Shape 20"/>
          <p:cNvSpPr/>
          <p:nvPr/>
        </p:nvSpPr>
        <p:spPr>
          <a:xfrm>
            <a:off x="7059168" y="1600200"/>
            <a:ext cx="457200" cy="457200"/>
          </a:xfrm>
          <a:prstGeom prst="ellipse">
            <a:avLst/>
          </a:prstGeom>
          <a:solidFill>
            <a:srgbClr val="F7F5F1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5744" y="1636776"/>
            <a:ext cx="384048" cy="38404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059168" y="2167128"/>
            <a:ext cx="15179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Pruning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7059168" y="2468880"/>
            <a:ext cx="151790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ideas aren't right for this garden, this time. Removing them isn't failure — it's making space for what can truly flourish here.</a:t>
            </a:r>
            <a:endParaRPr lang="en-US" sz="950" dirty="0"/>
          </a:p>
        </p:txBody>
      </p:sp>
      <p:sp>
        <p:nvSpPr>
          <p:cNvPr id="29" name="Shape 23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30" name="Text 24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943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Individual Garden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one per person. Use throughout the session to capture seeds as they emerge.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5303520" cy="3108960"/>
          </a:xfrm>
          <a:prstGeom prst="roundRect">
            <a:avLst>
              <a:gd name="adj" fmla="val 2941"/>
            </a:avLst>
          </a:prstGeom>
          <a:solidFill>
            <a:srgbClr val="F3F0E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45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 seeds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40280" y="1664208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Ideas, questions, thoughts worth holding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441448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2734056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0" y="3026664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0" y="3319272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3611880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5" name="Shape 13"/>
          <p:cNvSpPr/>
          <p:nvPr/>
        </p:nvSpPr>
        <p:spPr>
          <a:xfrm>
            <a:off x="731520" y="3904488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4197096"/>
            <a:ext cx="484632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17" name="Shape 15"/>
          <p:cNvSpPr/>
          <p:nvPr/>
        </p:nvSpPr>
        <p:spPr>
          <a:xfrm>
            <a:off x="6035040" y="1508760"/>
            <a:ext cx="2926080" cy="1828800"/>
          </a:xfrm>
          <a:prstGeom prst="roundRect">
            <a:avLst>
              <a:gd name="adj" fmla="val 4000"/>
            </a:avLst>
          </a:prstGeom>
          <a:solidFill>
            <a:srgbClr val="F3F0EB"/>
          </a:solidFill>
          <a:ln/>
        </p:spPr>
      </p:sp>
      <p:sp>
        <p:nvSpPr>
          <p:cNvPr id="18" name="Shape 16"/>
          <p:cNvSpPr/>
          <p:nvPr/>
        </p:nvSpPr>
        <p:spPr>
          <a:xfrm>
            <a:off x="6053328" y="1645920"/>
            <a:ext cx="36576" cy="155448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19" name="Text 17"/>
          <p:cNvSpPr/>
          <p:nvPr/>
        </p:nvSpPr>
        <p:spPr>
          <a:xfrm>
            <a:off x="6263640" y="16459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39B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prompts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263640" y="199339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☀️  Needs visibility or profile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3640" y="223113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 Needs resources or funding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263640" y="246888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 Needs skills or people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263640" y="270662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 Needs protection or shelter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263640" y="2944368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⏳  Needs time to develop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035040" y="3520440"/>
            <a:ext cx="2926080" cy="1097280"/>
          </a:xfrm>
          <a:prstGeom prst="roundRect">
            <a:avLst>
              <a:gd name="adj" fmla="val 6667"/>
            </a:avLst>
          </a:prstGeom>
          <a:solidFill>
            <a:srgbClr val="F3F0EB"/>
          </a:solidFill>
          <a:ln/>
        </p:spPr>
      </p:sp>
      <p:sp>
        <p:nvSpPr>
          <p:cNvPr id="26" name="Shape 24"/>
          <p:cNvSpPr/>
          <p:nvPr/>
        </p:nvSpPr>
        <p:spPr>
          <a:xfrm>
            <a:off x="6053328" y="3657600"/>
            <a:ext cx="36576" cy="822960"/>
          </a:xfrm>
          <a:prstGeom prst="rect">
            <a:avLst/>
          </a:prstGeom>
          <a:solidFill>
            <a:srgbClr val="7A9E7E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363931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Seed shapes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63640" y="3913632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i="1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your seeds to show their nature: small or big? Quick win or long-term? Contained or sprawling? How deep does it need planting?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2926080"/>
            <a:ext cx="2286000" cy="22860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943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seed bank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731520" y="118872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ideas surface that we can't explore right now, they go to the seed bank — not a parking lot where things get forgotten.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19202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i="1" dirty="0">
                <a:solidFill>
                  <a:srgbClr val="8A8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seed bank is different. Seeds are preserved with care. They're catalogued. They're returned to when the conditions are right.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731520" y="2697480"/>
            <a:ext cx="5029200" cy="1554480"/>
          </a:xfrm>
          <a:prstGeom prst="roundRect">
            <a:avLst>
              <a:gd name="adj" fmla="val 4706"/>
            </a:avLst>
          </a:prstGeom>
          <a:solidFill>
            <a:srgbClr val="F3F0EB"/>
          </a:solidFill>
          <a:ln/>
        </p:spPr>
      </p:sp>
      <p:sp>
        <p:nvSpPr>
          <p:cNvPr id="9" name="Shape 6"/>
          <p:cNvSpPr/>
          <p:nvPr/>
        </p:nvSpPr>
        <p:spPr>
          <a:xfrm>
            <a:off x="749808" y="2834640"/>
            <a:ext cx="36576" cy="12801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10" name="Text 7"/>
          <p:cNvSpPr/>
          <p:nvPr/>
        </p:nvSpPr>
        <p:spPr>
          <a:xfrm>
            <a:off x="1005840" y="2834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39B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Language to use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005840" y="32004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"Let's bank that seed for later"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1005840" y="34747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"That's one for the seed bank"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1005840" y="37490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"We'll come back to the seed bank at [time]"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6035040" y="594360"/>
            <a:ext cx="2926080" cy="3383280"/>
          </a:xfrm>
          <a:prstGeom prst="roundRect">
            <a:avLst>
              <a:gd name="adj" fmla="val 3125"/>
            </a:avLst>
          </a:prstGeom>
          <a:solidFill>
            <a:srgbClr val="F3F0EB"/>
          </a:solidFill>
          <a:ln/>
        </p:spPr>
      </p:sp>
      <p:sp>
        <p:nvSpPr>
          <p:cNvPr id="15" name="Shape 12"/>
          <p:cNvSpPr/>
          <p:nvPr/>
        </p:nvSpPr>
        <p:spPr>
          <a:xfrm>
            <a:off x="6108192" y="594360"/>
            <a:ext cx="2779776" cy="36576"/>
          </a:xfrm>
          <a:prstGeom prst="rect">
            <a:avLst/>
          </a:prstGeom>
          <a:solidFill>
            <a:srgbClr val="B39B7D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640" y="777240"/>
            <a:ext cx="320040" cy="3200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629400" y="7772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39B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Seed Bank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6263640" y="118872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preserved for the right moment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6263640" y="1600200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0" name="Shape 16"/>
          <p:cNvSpPr/>
          <p:nvPr/>
        </p:nvSpPr>
        <p:spPr>
          <a:xfrm>
            <a:off x="6263640" y="1892808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1" name="Shape 17"/>
          <p:cNvSpPr/>
          <p:nvPr/>
        </p:nvSpPr>
        <p:spPr>
          <a:xfrm>
            <a:off x="6263640" y="2185416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2" name="Shape 18"/>
          <p:cNvSpPr/>
          <p:nvPr/>
        </p:nvSpPr>
        <p:spPr>
          <a:xfrm>
            <a:off x="6263640" y="2478024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3" name="Shape 19"/>
          <p:cNvSpPr/>
          <p:nvPr/>
        </p:nvSpPr>
        <p:spPr>
          <a:xfrm>
            <a:off x="6263640" y="2770632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4" name="Shape 20"/>
          <p:cNvSpPr/>
          <p:nvPr/>
        </p:nvSpPr>
        <p:spPr>
          <a:xfrm>
            <a:off x="6263640" y="3063240"/>
            <a:ext cx="2468880" cy="2743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5" name="Text 21"/>
          <p:cNvSpPr/>
          <p:nvPr/>
        </p:nvSpPr>
        <p:spPr>
          <a:xfrm>
            <a:off x="6263640" y="352044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revisit this at: _______________</a:t>
            </a:r>
            <a:endParaRPr lang="en-US" sz="900" dirty="0"/>
          </a:p>
        </p:txBody>
      </p:sp>
      <p:sp>
        <p:nvSpPr>
          <p:cNvPr id="26" name="Shape 22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7" name="Text 23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943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Collective Garden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at the end of the session. Bring seeds from individual gardens into our shared space.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5303520" cy="3108960"/>
          </a:xfrm>
          <a:prstGeom prst="roundRect">
            <a:avLst>
              <a:gd name="adj" fmla="val 2941"/>
            </a:avLst>
          </a:prstGeom>
          <a:solidFill>
            <a:srgbClr val="F3F0EB"/>
          </a:solidFill>
          <a:ln/>
        </p:spPr>
      </p:sp>
      <p:sp>
        <p:nvSpPr>
          <p:cNvPr id="7" name="Shape 5"/>
          <p:cNvSpPr/>
          <p:nvPr/>
        </p:nvSpPr>
        <p:spPr>
          <a:xfrm>
            <a:off x="576072" y="1508760"/>
            <a:ext cx="5157216" cy="36576"/>
          </a:xfrm>
          <a:prstGeom prst="rect">
            <a:avLst/>
          </a:prstGeom>
          <a:solidFill>
            <a:srgbClr val="7A9E7E"/>
          </a:solidFill>
          <a:ln/>
        </p:spPr>
      </p:sp>
      <p:sp>
        <p:nvSpPr>
          <p:cNvPr id="8" name="Shape 6"/>
          <p:cNvSpPr/>
          <p:nvPr/>
        </p:nvSpPr>
        <p:spPr>
          <a:xfrm>
            <a:off x="685800" y="1691640"/>
            <a:ext cx="365760" cy="365760"/>
          </a:xfrm>
          <a:prstGeom prst="ellipse">
            <a:avLst/>
          </a:prstGeom>
          <a:solidFill>
            <a:srgbClr val="7A9E7E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16916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Plant Now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21488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we commit to cultivating this season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35040" y="1508760"/>
            <a:ext cx="2926080" cy="1371600"/>
          </a:xfrm>
          <a:prstGeom prst="roundRect">
            <a:avLst>
              <a:gd name="adj" fmla="val 6667"/>
            </a:avLst>
          </a:prstGeom>
          <a:solidFill>
            <a:srgbClr val="F3F0EB"/>
          </a:solidFill>
          <a:ln/>
        </p:spPr>
      </p:sp>
      <p:sp>
        <p:nvSpPr>
          <p:cNvPr id="12" name="Shape 10"/>
          <p:cNvSpPr/>
          <p:nvPr/>
        </p:nvSpPr>
        <p:spPr>
          <a:xfrm>
            <a:off x="6108192" y="1508760"/>
            <a:ext cx="2779776" cy="36576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13" name="Shape 11"/>
          <p:cNvSpPr/>
          <p:nvPr/>
        </p:nvSpPr>
        <p:spPr>
          <a:xfrm>
            <a:off x="6172200" y="1664208"/>
            <a:ext cx="292608" cy="292608"/>
          </a:xfrm>
          <a:prstGeom prst="roundRect">
            <a:avLst>
              <a:gd name="adj" fmla="val 12500"/>
            </a:avLst>
          </a:prstGeom>
          <a:solidFill>
            <a:srgbClr val="B39B7D"/>
          </a:solidFill>
          <a:ln/>
        </p:spPr>
      </p:sp>
      <p:sp>
        <p:nvSpPr>
          <p:cNvPr id="14" name="Text 12"/>
          <p:cNvSpPr/>
          <p:nvPr/>
        </p:nvSpPr>
        <p:spPr>
          <a:xfrm>
            <a:off x="6537960" y="16642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39B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Seed Bank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63640" y="20116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Preserved for future seasons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035040" y="3063240"/>
            <a:ext cx="2926080" cy="1554480"/>
          </a:xfrm>
          <a:prstGeom prst="roundRect">
            <a:avLst>
              <a:gd name="adj" fmla="val 5882"/>
            </a:avLst>
          </a:prstGeom>
          <a:solidFill>
            <a:srgbClr val="F3F0EB"/>
          </a:solidFill>
          <a:ln/>
        </p:spPr>
      </p:sp>
      <p:sp>
        <p:nvSpPr>
          <p:cNvPr id="17" name="Shape 15"/>
          <p:cNvSpPr/>
          <p:nvPr/>
        </p:nvSpPr>
        <p:spPr>
          <a:xfrm>
            <a:off x="6108192" y="3063240"/>
            <a:ext cx="2779776" cy="36576"/>
          </a:xfrm>
          <a:prstGeom prst="rect">
            <a:avLst/>
          </a:prstGeom>
          <a:solidFill>
            <a:srgbClr val="B0868F"/>
          </a:solidFill>
          <a:ln/>
        </p:spPr>
      </p:sp>
      <p:sp>
        <p:nvSpPr>
          <p:cNvPr id="18" name="Shape 16"/>
          <p:cNvSpPr/>
          <p:nvPr/>
        </p:nvSpPr>
        <p:spPr>
          <a:xfrm>
            <a:off x="6172200" y="3218688"/>
            <a:ext cx="292608" cy="292608"/>
          </a:xfrm>
          <a:prstGeom prst="roundRect">
            <a:avLst>
              <a:gd name="adj" fmla="val 12500"/>
            </a:avLst>
          </a:prstGeom>
          <a:solidFill>
            <a:srgbClr val="B0868F"/>
          </a:solidFill>
          <a:ln/>
        </p:spPr>
      </p:sp>
      <p:sp>
        <p:nvSpPr>
          <p:cNvPr id="19" name="Text 17"/>
          <p:cNvSpPr/>
          <p:nvPr/>
        </p:nvSpPr>
        <p:spPr>
          <a:xfrm>
            <a:off x="6537960" y="3218688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086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63640" y="356616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Letting go with grace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2286000"/>
            <a:ext cx="2743200" cy="2743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Bringing it together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731520" y="10972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end of the session, harvest from individual gardens into the collective space.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731520" y="1554480"/>
            <a:ext cx="384048" cy="384048"/>
          </a:xfrm>
          <a:prstGeom prst="ellipse">
            <a:avLst/>
          </a:prstGeom>
          <a:solidFill>
            <a:srgbClr val="F3F0EB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1591056"/>
            <a:ext cx="310896" cy="31089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155448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individual gardens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1280160" y="1792224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looks at their garden and selects 2–3 seeds to bring to the collective.  (5 mins)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731520" y="2130552"/>
            <a:ext cx="384048" cy="384048"/>
          </a:xfrm>
          <a:prstGeom prst="ellipse">
            <a:avLst/>
          </a:prstGeom>
          <a:solidFill>
            <a:srgbClr val="F3F0EB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96" y="2167128"/>
            <a:ext cx="310896" cy="310896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213055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 and cluster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1280160" y="2368296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round the group. Place seeds on the collective garden, clustering similar ideas.  (10 mins)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731520" y="2706624"/>
            <a:ext cx="384048" cy="384048"/>
          </a:xfrm>
          <a:prstGeom prst="ellipse">
            <a:avLst/>
          </a:prstGeom>
          <a:solidFill>
            <a:srgbClr val="F3F0EB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096" y="2743200"/>
            <a:ext cx="310896" cy="310896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280160" y="2706624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Sort together</a:t>
            </a:r>
            <a:endParaRPr lang="en-US" sz="1300" dirty="0"/>
          </a:p>
        </p:txBody>
      </p:sp>
      <p:sp>
        <p:nvSpPr>
          <p:cNvPr id="18" name="Text 12"/>
          <p:cNvSpPr/>
          <p:nvPr/>
        </p:nvSpPr>
        <p:spPr>
          <a:xfrm>
            <a:off x="1280160" y="294436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each cluster. Ask: "Plant now, seed bank, or compost?" Move seeds to their areas.  (15 mins)</a:t>
            </a:r>
            <a:endParaRPr lang="en-US" sz="1000" dirty="0"/>
          </a:p>
        </p:txBody>
      </p:sp>
      <p:sp>
        <p:nvSpPr>
          <p:cNvPr id="19" name="Shape 13"/>
          <p:cNvSpPr/>
          <p:nvPr/>
        </p:nvSpPr>
        <p:spPr>
          <a:xfrm>
            <a:off x="731520" y="3282696"/>
            <a:ext cx="384048" cy="384048"/>
          </a:xfrm>
          <a:prstGeom prst="ellipse">
            <a:avLst/>
          </a:prstGeom>
          <a:solidFill>
            <a:srgbClr val="F3F0EB"/>
          </a:solidFill>
          <a:ln/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096" y="3319272"/>
            <a:ext cx="310896" cy="310896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280160" y="3282696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Name conditions and gardeners</a:t>
            </a:r>
            <a:endParaRPr lang="en-US" sz="1300" dirty="0"/>
          </a:p>
        </p:txBody>
      </p:sp>
      <p:sp>
        <p:nvSpPr>
          <p:cNvPr id="22" name="Text 15"/>
          <p:cNvSpPr/>
          <p:nvPr/>
        </p:nvSpPr>
        <p:spPr>
          <a:xfrm>
            <a:off x="1280160" y="35204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"Plant Now" seeds: What do they need? Who will tend them?  (10 mins)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731520" y="3858768"/>
            <a:ext cx="384048" cy="384048"/>
          </a:xfrm>
          <a:prstGeom prst="ellipse">
            <a:avLst/>
          </a:prstGeom>
          <a:solidFill>
            <a:srgbClr val="F3F0EB"/>
          </a:solidFill>
          <a:ln/>
        </p:spPr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096" y="3895344"/>
            <a:ext cx="310896" cy="310896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1280160" y="38587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a date for the seed bank</a:t>
            </a:r>
            <a:endParaRPr lang="en-US" sz="1300" dirty="0"/>
          </a:p>
        </p:txBody>
      </p:sp>
      <p:sp>
        <p:nvSpPr>
          <p:cNvPr id="26" name="Text 18"/>
          <p:cNvSpPr/>
          <p:nvPr/>
        </p:nvSpPr>
        <p:spPr>
          <a:xfrm>
            <a:off x="1280160" y="40965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will you revisit the seed bank? Schedule your garden check-in now.  (5 mins)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8" name="Text 20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20040"/>
            <a:ext cx="16459" cy="594360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3" name="Shape 1"/>
          <p:cNvSpPr/>
          <p:nvPr/>
        </p:nvSpPr>
        <p:spPr>
          <a:xfrm>
            <a:off x="502920" y="320040"/>
            <a:ext cx="457200" cy="16459"/>
          </a:xfrm>
          <a:prstGeom prst="rect">
            <a:avLst/>
          </a:prstGeom>
          <a:solidFill>
            <a:srgbClr val="B39B7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94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B38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Facilitator notes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Throughout the session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seed bank visible. When ideas surface that aren't for now, use the language: "Let's bank that seed." Return to it at natural breaks.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9E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Encouraging drawing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606040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people think visually. Encourage them to sketch their seeds — show size, shape, what conditions they need. No artistic skill required.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32461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6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out for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566160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Hoarders who can't compost anything. Eager planters who want everything now. Remind both: the garden can only hold so much.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93776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39B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power of the metaphor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600200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"Composting" feels kinder than rejecting. "Banking seeds" is strategic, not procrastination. The language gives people permission to let go and wait.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937760" y="2377440"/>
            <a:ext cx="3840480" cy="1645920"/>
          </a:xfrm>
          <a:prstGeom prst="roundRect">
            <a:avLst>
              <a:gd name="adj" fmla="val 4444"/>
            </a:avLst>
          </a:prstGeom>
          <a:solidFill>
            <a:srgbClr val="F3F0EB"/>
          </a:solidFill>
          <a:ln/>
        </p:spPr>
      </p:sp>
      <p:sp>
        <p:nvSpPr>
          <p:cNvPr id="14" name="Shape 12"/>
          <p:cNvSpPr/>
          <p:nvPr/>
        </p:nvSpPr>
        <p:spPr>
          <a:xfrm>
            <a:off x="4956048" y="2514600"/>
            <a:ext cx="36576" cy="1371600"/>
          </a:xfrm>
          <a:prstGeom prst="rect">
            <a:avLst/>
          </a:prstGeom>
          <a:solidFill>
            <a:srgbClr val="8294A0"/>
          </a:solidFill>
          <a:ln/>
        </p:spPr>
      </p:sp>
      <p:sp>
        <p:nvSpPr>
          <p:cNvPr id="15" name="Text 13"/>
          <p:cNvSpPr/>
          <p:nvPr/>
        </p:nvSpPr>
        <p:spPr>
          <a:xfrm>
            <a:off x="5212080" y="2514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294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Helpful questions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212080" y="2852928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would this idea need to grow?"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212080" y="310896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"Is this the right season for this seed?"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212080" y="336499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"Who might tend this idea?"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212080" y="3621024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4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would it free up if we composted this?"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4800600"/>
            <a:ext cx="8138160" cy="4572"/>
          </a:xfrm>
          <a:prstGeom prst="rect">
            <a:avLst/>
          </a:prstGeom>
          <a:solidFill>
            <a:srgbClr val="E5E0D8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4855464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A39E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Organisational Resilience Programme  ·  Tom Watson  ·  CC BY-NC 4.0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Garden of Ideas</dc:title>
  <dc:subject>PptxGenJS Presentation</dc:subject>
  <dc:creator>Tom Watson</dc:creator>
  <cp:lastModifiedBy>Tom Watson</cp:lastModifiedBy>
  <cp:revision>1</cp:revision>
  <dcterms:created xsi:type="dcterms:W3CDTF">2026-03-15T21:01:34Z</dcterms:created>
  <dcterms:modified xsi:type="dcterms:W3CDTF">2026-03-15T21:01:34Z</dcterms:modified>
</cp:coreProperties>
</file>