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kx0/2gr7CPjaDolRNcWfR6zbQ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5943600" y="27432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D3E5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548640" y="73152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5F0E8"/>
              </a:buClr>
              <a:buSzPts val="1100"/>
              <a:buFont typeface="Georgia"/>
              <a:buNone/>
            </a:pPr>
            <a:r>
              <a:rPr b="1" i="0" lang="en-US" sz="1100" u="none" cap="none" strike="noStrike">
                <a:solidFill>
                  <a:srgbClr val="F5F0E8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640080" y="548640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900"/>
              <a:buFont typeface="Consolas"/>
              <a:buNone/>
            </a:pPr>
            <a:r>
              <a:rPr b="0" i="0" lang="en-US" sz="900" u="none" cap="none" strike="noStrike">
                <a:solidFill>
                  <a:srgbClr val="5B8A72"/>
                </a:solidFill>
                <a:latin typeface="Consolas"/>
                <a:ea typeface="Consolas"/>
                <a:cs typeface="Consolas"/>
                <a:sym typeface="Consolas"/>
              </a:rPr>
              <a:t>five modes of thinking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640080" y="713232"/>
            <a:ext cx="7772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Five Modes of Thinking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640080" y="1170432"/>
            <a:ext cx="2560320" cy="157276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640080" y="1170432"/>
            <a:ext cx="2560320" cy="457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804672" y="1307592"/>
            <a:ext cx="384048" cy="384048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4" name="Google Shape;2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7824" y="138074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"/>
          <p:cNvSpPr/>
          <p:nvPr/>
        </p:nvSpPr>
        <p:spPr>
          <a:xfrm>
            <a:off x="1261872" y="1289304"/>
            <a:ext cx="17830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Sense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1261872" y="1490472"/>
            <a:ext cx="17830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What's really going on?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804672" y="1737360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Useful when: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Untangling issues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804672" y="1938528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Do: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Listen deeply, gather perspectives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804672" y="2139696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Don't: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Jump to solutions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804672" y="2359152"/>
            <a:ext cx="2231136" cy="3658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1"/>
          <p:cNvSpPr/>
          <p:nvPr/>
        </p:nvSpPr>
        <p:spPr>
          <a:xfrm>
            <a:off x="804672" y="2414016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Activities: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Interviews, mapping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>
            <a:off x="804672" y="2578608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Methods: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5 Whys, Rich pictures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"/>
          <p:cNvSpPr/>
          <p:nvPr/>
        </p:nvSpPr>
        <p:spPr>
          <a:xfrm>
            <a:off x="3337560" y="1170432"/>
            <a:ext cx="2560320" cy="157276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1"/>
          <p:cNvSpPr/>
          <p:nvPr/>
        </p:nvSpPr>
        <p:spPr>
          <a:xfrm>
            <a:off x="3337560" y="1170432"/>
            <a:ext cx="2560320" cy="457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1"/>
          <p:cNvSpPr/>
          <p:nvPr/>
        </p:nvSpPr>
        <p:spPr>
          <a:xfrm>
            <a:off x="3502152" y="1307592"/>
            <a:ext cx="384048" cy="38404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6" name="Google Shape;3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75304" y="138074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"/>
          <p:cNvSpPr/>
          <p:nvPr/>
        </p:nvSpPr>
        <p:spPr>
          <a:xfrm>
            <a:off x="3959352" y="1289304"/>
            <a:ext cx="17830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Imagine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"/>
          <p:cNvSpPr/>
          <p:nvPr/>
        </p:nvSpPr>
        <p:spPr>
          <a:xfrm>
            <a:off x="3959352" y="1490472"/>
            <a:ext cx="17830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What might be possible?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"/>
          <p:cNvSpPr/>
          <p:nvPr/>
        </p:nvSpPr>
        <p:spPr>
          <a:xfrm>
            <a:off x="3502152" y="1737360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Useful when: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Exploring options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"/>
          <p:cNvSpPr/>
          <p:nvPr/>
        </p:nvSpPr>
        <p:spPr>
          <a:xfrm>
            <a:off x="3502152" y="1938528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Do: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Generate options, build on ideas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>
            <a:off x="3502152" y="2139696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Don't: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Settle on first idea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/>
          <p:nvPr/>
        </p:nvSpPr>
        <p:spPr>
          <a:xfrm>
            <a:off x="3502152" y="2359152"/>
            <a:ext cx="2231136" cy="3658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"/>
          <p:cNvSpPr/>
          <p:nvPr/>
        </p:nvSpPr>
        <p:spPr>
          <a:xfrm>
            <a:off x="3502152" y="2414016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Activities: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Co-design, sketching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/>
          <p:nvPr/>
        </p:nvSpPr>
        <p:spPr>
          <a:xfrm>
            <a:off x="3502152" y="2578608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Methods: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"How might we...?", 3 Horizons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>
            <a:off x="6035040" y="1170432"/>
            <a:ext cx="2560320" cy="157276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"/>
          <p:cNvSpPr/>
          <p:nvPr/>
        </p:nvSpPr>
        <p:spPr>
          <a:xfrm>
            <a:off x="6035040" y="1170432"/>
            <a:ext cx="2560320" cy="45720"/>
          </a:xfrm>
          <a:prstGeom prst="rect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"/>
          <p:cNvSpPr/>
          <p:nvPr/>
        </p:nvSpPr>
        <p:spPr>
          <a:xfrm>
            <a:off x="6199632" y="1307592"/>
            <a:ext cx="384048" cy="384048"/>
          </a:xfrm>
          <a:prstGeom prst="ellipse">
            <a:avLst/>
          </a:prstGeom>
          <a:solidFill>
            <a:srgbClr val="4A8B8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8" name="Google Shape;4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272784" y="1380744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"/>
          <p:cNvSpPr/>
          <p:nvPr/>
        </p:nvSpPr>
        <p:spPr>
          <a:xfrm>
            <a:off x="6656832" y="1289304"/>
            <a:ext cx="17830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Design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6656832" y="1490472"/>
            <a:ext cx="17830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How will we make it work?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6199632" y="1737360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Useful when: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Planning the approach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6199632" y="1938528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Do: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Get specific, test assumptions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6199632" y="2139696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Don't: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Over-plan, lock in early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6199632" y="2359152"/>
            <a:ext cx="2231136" cy="3658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"/>
          <p:cNvSpPr/>
          <p:nvPr/>
        </p:nvSpPr>
        <p:spPr>
          <a:xfrm>
            <a:off x="6199632" y="2414016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Activities: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Prototyping, testing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6199632" y="2578608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Methods: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Blueprints, Logic models, Backcasting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943100" y="2880360"/>
            <a:ext cx="2560320" cy="157276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"/>
          <p:cNvSpPr/>
          <p:nvPr/>
        </p:nvSpPr>
        <p:spPr>
          <a:xfrm>
            <a:off x="1943100" y="2880360"/>
            <a:ext cx="2560320" cy="45720"/>
          </a:xfrm>
          <a:prstGeom prst="rect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"/>
          <p:cNvSpPr/>
          <p:nvPr/>
        </p:nvSpPr>
        <p:spPr>
          <a:xfrm>
            <a:off x="2107692" y="3017520"/>
            <a:ext cx="384048" cy="384048"/>
          </a:xfrm>
          <a:prstGeom prst="ellipse">
            <a:avLst/>
          </a:prstGeom>
          <a:solidFill>
            <a:srgbClr val="5B8A7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0" name="Google Shape;60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180844" y="3090672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/>
          <p:nvPr/>
        </p:nvSpPr>
        <p:spPr>
          <a:xfrm>
            <a:off x="2564892" y="2999232"/>
            <a:ext cx="17830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Learn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2564892" y="3200400"/>
            <a:ext cx="17830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What did we discover?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2107692" y="3447288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Useful when: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Understanding what worked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2107692" y="3648456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Do: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Reflect honestly, capture insights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2107692" y="3849624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Don't: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Make it a judgement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2107692" y="4069080"/>
            <a:ext cx="2231136" cy="3658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"/>
          <p:cNvSpPr/>
          <p:nvPr/>
        </p:nvSpPr>
        <p:spPr>
          <a:xfrm>
            <a:off x="2107692" y="4123944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Activities: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Retrospectives, analysis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2107692" y="4288536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Methods: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Learning loops, reflection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4640580" y="2880360"/>
            <a:ext cx="2560320" cy="157276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E5DDD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"/>
          <p:cNvSpPr/>
          <p:nvPr/>
        </p:nvSpPr>
        <p:spPr>
          <a:xfrm>
            <a:off x="4640580" y="2880360"/>
            <a:ext cx="2560320" cy="4572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"/>
          <p:cNvSpPr/>
          <p:nvPr/>
        </p:nvSpPr>
        <p:spPr>
          <a:xfrm>
            <a:off x="4805172" y="3017520"/>
            <a:ext cx="384048" cy="384048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2" name="Google Shape;72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878324" y="3090672"/>
            <a:ext cx="237744" cy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"/>
          <p:cNvSpPr/>
          <p:nvPr/>
        </p:nvSpPr>
        <p:spPr>
          <a:xfrm>
            <a:off x="5262372" y="2999232"/>
            <a:ext cx="17830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E50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2D3E50"/>
                </a:solidFill>
                <a:latin typeface="Georgia"/>
                <a:ea typeface="Georgia"/>
                <a:cs typeface="Georgia"/>
                <a:sym typeface="Georgia"/>
              </a:rPr>
              <a:t>Act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5262372" y="3200400"/>
            <a:ext cx="178308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Let's make it happen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4805172" y="3447288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Useful when: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Ready to deliver, know your approach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4805172" y="3648456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5B8A72"/>
                </a:solidFill>
                <a:latin typeface="Calibri"/>
                <a:ea typeface="Calibri"/>
                <a:cs typeface="Calibri"/>
                <a:sym typeface="Calibri"/>
              </a:rPr>
              <a:t>Do: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Start small, learn fast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4805172" y="3849624"/>
            <a:ext cx="2231136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9A84C"/>
              </a:buClr>
              <a:buSzPts val="750"/>
              <a:buFont typeface="Calibri"/>
              <a:buNone/>
            </a:pPr>
            <a:r>
              <a:rPr b="1" i="0" lang="en-US" sz="750" u="none" cap="none" strike="noStrike">
                <a:solidFill>
                  <a:srgbClr val="C9A84C"/>
                </a:solidFill>
                <a:latin typeface="Calibri"/>
                <a:ea typeface="Calibri"/>
                <a:cs typeface="Calibri"/>
                <a:sym typeface="Calibri"/>
              </a:rPr>
              <a:t>Don't: </a:t>
            </a:r>
            <a:r>
              <a:rPr b="0" i="0" lang="en-US" sz="750" u="none" cap="none" strike="noStrike">
                <a:solidFill>
                  <a:srgbClr val="5A6B7B"/>
                </a:solidFill>
                <a:latin typeface="Calibri"/>
                <a:ea typeface="Calibri"/>
                <a:cs typeface="Calibri"/>
                <a:sym typeface="Calibri"/>
              </a:rPr>
              <a:t>Wait for perfect conditions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4805172" y="4069080"/>
            <a:ext cx="2231136" cy="3658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"/>
          <p:cNvSpPr/>
          <p:nvPr/>
        </p:nvSpPr>
        <p:spPr>
          <a:xfrm>
            <a:off x="4805172" y="4123944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Activities: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Implementation, check-ins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4805172" y="4288536"/>
            <a:ext cx="2231136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700"/>
              <a:buFont typeface="Consolas"/>
              <a:buNone/>
            </a:pPr>
            <a:r>
              <a:rPr b="1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Methods: </a:t>
            </a:r>
            <a:r>
              <a:rPr b="0" i="0" lang="en-US" sz="7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Sprints, project teams, working groups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640080" y="4498848"/>
            <a:ext cx="77724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E9DAB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8E9DAB"/>
                </a:solidFill>
                <a:latin typeface="Calibri"/>
                <a:ea typeface="Calibri"/>
                <a:cs typeface="Calibri"/>
                <a:sym typeface="Calibri"/>
              </a:rPr>
              <a:t>These aren't linear steps but modes you move between in an ongoing cycle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548640" y="4754880"/>
            <a:ext cx="8046720" cy="7315"/>
          </a:xfrm>
          <a:prstGeom prst="rect">
            <a:avLst/>
          </a:prstGeom>
          <a:solidFill>
            <a:srgbClr val="E5DD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"/>
          <p:cNvSpPr/>
          <p:nvPr/>
        </p:nvSpPr>
        <p:spPr>
          <a:xfrm>
            <a:off x="548640" y="4828032"/>
            <a:ext cx="4572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B8A72"/>
              </a:buClr>
              <a:buSzPts val="800"/>
              <a:buFont typeface="Georgia"/>
              <a:buNone/>
            </a:pPr>
            <a:r>
              <a:rPr b="1" i="0" lang="en-US" sz="800" u="none" cap="none" strike="noStrike">
                <a:solidFill>
                  <a:srgbClr val="5B8A72"/>
                </a:solidFill>
                <a:latin typeface="Georgia"/>
                <a:ea typeface="Georgia"/>
                <a:cs typeface="Georgia"/>
                <a:sym typeface="Georgia"/>
              </a:rPr>
              <a:t>The Good Ship</a:t>
            </a:r>
            <a:r>
              <a:rPr b="0" i="0" lang="en-US" sz="700" u="none" cap="none" strike="noStrike">
                <a:solidFill>
                  <a:srgbClr val="8E9DAB"/>
                </a:solidFill>
                <a:latin typeface="Consolas"/>
                <a:ea typeface="Consolas"/>
                <a:cs typeface="Consolas"/>
                <a:sym typeface="Consolas"/>
              </a:rPr>
              <a:t>  ·  tomcw.xyz  ·  CC BY-NC 4.0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2026-03-15T12:13:32Z</dcterms:created>
  <dc:creator>Tom Campbell Watson</dc:creator>
</cp:coreProperties>
</file>