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D3D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3"/>
          <p:cNvPicPr preferRelativeResize="0"/>
          <p:nvPr/>
        </p:nvPicPr>
        <p:blipFill rotWithShape="1">
          <a:blip r:embed="rId3">
            <a:alphaModFix amt="50000"/>
          </a:blip>
          <a:srcRect b="0" l="0" r="0" t="0"/>
          <a:stretch/>
        </p:blipFill>
        <p:spPr>
          <a:xfrm>
            <a:off x="5486400" y="731520"/>
            <a:ext cx="4114800" cy="41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/>
          <p:nvPr/>
        </p:nvSpPr>
        <p:spPr>
          <a:xfrm>
            <a:off x="548640" y="1188720"/>
            <a:ext cx="54864" cy="219456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822960" y="114300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A8C5B8"/>
                </a:solidFill>
                <a:latin typeface="Consolas"/>
                <a:ea typeface="Consolas"/>
                <a:cs typeface="Consolas"/>
                <a:sym typeface="Consolas"/>
              </a:rPr>
              <a:t>demystifying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822960" y="1417320"/>
            <a:ext cx="6400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4400"/>
              <a:buFont typeface="Georgia"/>
              <a:buNone/>
            </a:pPr>
            <a:r>
              <a:rPr b="1" i="0" lang="en-US" sz="44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Theory of Change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822960" y="205740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2800"/>
              <a:buFont typeface="Georgia"/>
              <a:buNone/>
            </a:pPr>
            <a:r>
              <a:rPr b="0" i="1" lang="en-US" sz="2800" u="none" cap="none" strike="noStrike">
                <a:solidFill>
                  <a:srgbClr val="A8C5B8"/>
                </a:solidFill>
                <a:latin typeface="Georgia"/>
                <a:ea typeface="Georgia"/>
                <a:cs typeface="Georgia"/>
                <a:sym typeface="Georgia"/>
              </a:rPr>
              <a:t>(in 10 minutes-ish)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822960" y="2651760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Simple language, simple metaphors, clear purpose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822960" y="4114800"/>
            <a:ext cx="457200" cy="457200"/>
          </a:xfrm>
          <a:prstGeom prst="ellipse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3" name="Google Shape;2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6112" y="4187952"/>
            <a:ext cx="310896" cy="310896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A8C5B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1" name="Google Shape;31;p4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5943600" y="228600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why 10 minutes?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Why a 10-minute Theory of Change?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457200" y="1280160"/>
            <a:ext cx="914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8000"/>
              <a:buFont typeface="Georgia"/>
              <a:buNone/>
            </a:pPr>
            <a:r>
              <a:rPr b="0" i="0" lang="en-US" sz="8000" u="none" cap="none" strike="noStrike">
                <a:solidFill>
                  <a:srgbClr val="A8C5B8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640080" y="1417320"/>
            <a:ext cx="7772400" cy="31089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640080" y="1417320"/>
            <a:ext cx="54864" cy="310896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960120" y="1554480"/>
            <a:ext cx="7223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Understanding and communicating what you do and the value you create is important.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960120" y="2011680"/>
            <a:ext cx="7223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A Theory of Change is one way of doing this. But often it’s seen as something hard, complicated, something that needs an expert. Even the name comes across that way.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960120" y="2468880"/>
            <a:ext cx="7223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And yes, there are times when outside help is useful. But the experts you need are the people in and around your work.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960120" y="2926080"/>
            <a:ext cx="7223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So I challenged groups to create a Theory of Change in 10 minutes. Rather than frameworks, I gave them three metaphors — Journeys, Stones and ripples, Seeds and plants — and set them away.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960120" y="3383280"/>
            <a:ext cx="7223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Will it be perfect? No. Will it need doing again? Yes. But that’s kind of the point.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960120" y="3840480"/>
            <a:ext cx="7223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best tools are the ones you use. Making it easy for everyone to do this stuff, naturally and ongoing, can really help.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640080" y="4572000"/>
            <a:ext cx="77724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This doesn’t replace well thought-out frameworks or the excellent people who support this work. It helps, so that when support comes it’s even more valuable.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three metaphors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Three Ways to Tell Your Story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640080" y="1234440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Pick the one that feels right for your work. Each asks the same core questions in a different way.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640080" y="1691640"/>
            <a:ext cx="2560320" cy="2560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640080" y="1691640"/>
            <a:ext cx="2560320" cy="4572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822960" y="1874520"/>
            <a:ext cx="548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1600"/>
              <a:buFont typeface="Consolas"/>
              <a:buNone/>
            </a:pPr>
            <a:r>
              <a:rPr b="0" i="0" lang="en-US" sz="16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01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2514600" y="1828800"/>
            <a:ext cx="502920" cy="502920"/>
          </a:xfrm>
          <a:prstGeom prst="ellipse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2" name="Google Shape;6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06040" y="19202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5"/>
          <p:cNvSpPr/>
          <p:nvPr/>
        </p:nvSpPr>
        <p:spPr>
          <a:xfrm>
            <a:off x="822960" y="2468880"/>
            <a:ext cx="2194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Journey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822960" y="2834640"/>
            <a:ext cx="731520" cy="32004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822960" y="2971800"/>
            <a:ext cx="21945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Where are we now? Where do we want to get to? What’s the path? How do we know we’re getting closer?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3337560" y="1691640"/>
            <a:ext cx="2560320" cy="2560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"/>
          <p:cNvSpPr/>
          <p:nvPr/>
        </p:nvSpPr>
        <p:spPr>
          <a:xfrm>
            <a:off x="3337560" y="1691640"/>
            <a:ext cx="2560320" cy="45720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3520440" y="1874520"/>
            <a:ext cx="548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8B8C"/>
              </a:buClr>
              <a:buSzPts val="1600"/>
              <a:buFont typeface="Consolas"/>
              <a:buNone/>
            </a:pPr>
            <a:r>
              <a:rPr b="0" i="0" lang="en-US" sz="1600" u="none" cap="none" strike="noStrike">
                <a:solidFill>
                  <a:srgbClr val="4A8B8C"/>
                </a:solidFill>
                <a:latin typeface="Consolas"/>
                <a:ea typeface="Consolas"/>
                <a:cs typeface="Consolas"/>
                <a:sym typeface="Consolas"/>
              </a:rPr>
              <a:t>02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5212080" y="1828800"/>
            <a:ext cx="502920" cy="502920"/>
          </a:xfrm>
          <a:prstGeom prst="ellipse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0" name="Google Shape;7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03520" y="19202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5"/>
          <p:cNvSpPr/>
          <p:nvPr/>
        </p:nvSpPr>
        <p:spPr>
          <a:xfrm>
            <a:off x="3520440" y="2468880"/>
            <a:ext cx="2194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Ripple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3520440" y="2834640"/>
            <a:ext cx="731520" cy="32004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3520440" y="2971800"/>
            <a:ext cx="21945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We drop a stone. It creates ripples. Those ripples spread outward into the wider world.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6035040" y="1691640"/>
            <a:ext cx="2560320" cy="2560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6035040" y="1691640"/>
            <a:ext cx="2560320" cy="4572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6217920" y="1874520"/>
            <a:ext cx="5486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600"/>
              <a:buFont typeface="Consolas"/>
              <a:buNone/>
            </a:pPr>
            <a:r>
              <a:rPr b="0" i="0" lang="en-US" sz="1600" u="none" cap="none" strike="noStrike">
                <a:solidFill>
                  <a:srgbClr val="C9A84C"/>
                </a:solidFill>
                <a:latin typeface="Consolas"/>
                <a:ea typeface="Consolas"/>
                <a:cs typeface="Consolas"/>
                <a:sym typeface="Consolas"/>
              </a:rPr>
              <a:t>03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7909560" y="1828800"/>
            <a:ext cx="502920" cy="50292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8" name="Google Shape;7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01000" y="19202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5"/>
          <p:cNvSpPr/>
          <p:nvPr/>
        </p:nvSpPr>
        <p:spPr>
          <a:xfrm>
            <a:off x="6217920" y="2468880"/>
            <a:ext cx="21945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Seed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6217920" y="2834640"/>
            <a:ext cx="731520" cy="32004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/>
          <p:nvPr/>
        </p:nvSpPr>
        <p:spPr>
          <a:xfrm>
            <a:off x="6217920" y="2971800"/>
            <a:ext cx="219456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What are we planting? What does it need? What develops? What’s the harvest?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metaphor 01 · the journey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Journey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3" name="Google Shape;9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417320"/>
            <a:ext cx="8229600" cy="100584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6"/>
          <p:cNvSpPr/>
          <p:nvPr/>
        </p:nvSpPr>
        <p:spPr>
          <a:xfrm>
            <a:off x="182880" y="2377440"/>
            <a:ext cx="10972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you are here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7772400" y="2377440"/>
            <a:ext cx="10972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C9A84C"/>
                </a:solidFill>
                <a:latin typeface="Consolas"/>
                <a:ea typeface="Consolas"/>
                <a:cs typeface="Consolas"/>
                <a:sym typeface="Consolas"/>
              </a:rPr>
              <a:t>destination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2286000" y="2423160"/>
            <a:ext cx="45720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00"/>
              <a:buFont typeface="Calibri"/>
              <a:buNone/>
            </a:pPr>
            <a:r>
              <a:rPr b="0" i="1" lang="en-US" sz="8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there are many paths — knowing you’re making progress is what matters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640080" y="2880360"/>
            <a:ext cx="379476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"/>
          <p:cNvSpPr/>
          <p:nvPr/>
        </p:nvSpPr>
        <p:spPr>
          <a:xfrm>
            <a:off x="640080" y="2880360"/>
            <a:ext cx="54864" cy="50292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"/>
          <p:cNvSpPr/>
          <p:nvPr/>
        </p:nvSpPr>
        <p:spPr>
          <a:xfrm>
            <a:off x="822960" y="2880360"/>
            <a:ext cx="3474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Where are we now?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4572000" y="2880360"/>
            <a:ext cx="379476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6"/>
          <p:cNvSpPr/>
          <p:nvPr/>
        </p:nvSpPr>
        <p:spPr>
          <a:xfrm>
            <a:off x="4572000" y="2880360"/>
            <a:ext cx="54864" cy="50292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"/>
          <p:cNvSpPr/>
          <p:nvPr/>
        </p:nvSpPr>
        <p:spPr>
          <a:xfrm>
            <a:off x="4754880" y="2880360"/>
            <a:ext cx="3474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Where do we want to get to?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640080" y="3493008"/>
            <a:ext cx="379476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6"/>
          <p:cNvSpPr/>
          <p:nvPr/>
        </p:nvSpPr>
        <p:spPr>
          <a:xfrm>
            <a:off x="640080" y="3493008"/>
            <a:ext cx="54864" cy="502920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"/>
          <p:cNvSpPr/>
          <p:nvPr/>
        </p:nvSpPr>
        <p:spPr>
          <a:xfrm>
            <a:off x="822960" y="3493008"/>
            <a:ext cx="3474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What’s the path?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4572000" y="3493008"/>
            <a:ext cx="3794760" cy="5029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"/>
          <p:cNvSpPr/>
          <p:nvPr/>
        </p:nvSpPr>
        <p:spPr>
          <a:xfrm>
            <a:off x="4572000" y="3493008"/>
            <a:ext cx="54864" cy="50292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"/>
          <p:cNvSpPr/>
          <p:nvPr/>
        </p:nvSpPr>
        <p:spPr>
          <a:xfrm>
            <a:off x="4754880" y="3493008"/>
            <a:ext cx="3474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How do we know we’re getting closer?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6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metaphor 02 · the ripple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Ripple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320040" y="1188720"/>
            <a:ext cx="3749040" cy="3749040"/>
          </a:xfrm>
          <a:prstGeom prst="ellipse">
            <a:avLst/>
          </a:prstGeom>
          <a:solidFill>
            <a:srgbClr val="F0EBE1"/>
          </a:solidFill>
          <a:ln cap="flat" cmpd="sng" w="19050">
            <a:solidFill>
              <a:srgbClr val="8E9DAB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"/>
          <p:cNvSpPr/>
          <p:nvPr/>
        </p:nvSpPr>
        <p:spPr>
          <a:xfrm>
            <a:off x="365760" y="12801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the water · the challenge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822960" y="1691640"/>
            <a:ext cx="2743200" cy="2743200"/>
          </a:xfrm>
          <a:prstGeom prst="ellipse">
            <a:avLst/>
          </a:prstGeom>
          <a:solidFill>
            <a:srgbClr val="F5F0E8"/>
          </a:solidFill>
          <a:ln cap="flat" cmpd="sng" w="25400">
            <a:solidFill>
              <a:srgbClr val="4A8B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/>
          <p:nvPr/>
        </p:nvSpPr>
        <p:spPr>
          <a:xfrm>
            <a:off x="914400" y="182880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8B8C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4A8B8C"/>
                </a:solidFill>
                <a:latin typeface="Consolas"/>
                <a:ea typeface="Consolas"/>
                <a:cs typeface="Consolas"/>
                <a:sym typeface="Consolas"/>
              </a:rPr>
              <a:t>longer-term change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7"/>
          <p:cNvSpPr/>
          <p:nvPr/>
        </p:nvSpPr>
        <p:spPr>
          <a:xfrm>
            <a:off x="1325880" y="2194560"/>
            <a:ext cx="1737360" cy="1737360"/>
          </a:xfrm>
          <a:prstGeom prst="ellipse">
            <a:avLst/>
          </a:prstGeom>
          <a:solidFill>
            <a:srgbClr val="F5F0E8"/>
          </a:solidFill>
          <a:ln cap="flat" cmpd="sng" w="25400">
            <a:solidFill>
              <a:srgbClr val="5B8A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"/>
          <p:cNvSpPr/>
          <p:nvPr/>
        </p:nvSpPr>
        <p:spPr>
          <a:xfrm>
            <a:off x="1417320" y="2331720"/>
            <a:ext cx="15544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immediate effects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/>
          <p:nvPr/>
        </p:nvSpPr>
        <p:spPr>
          <a:xfrm>
            <a:off x="1920240" y="2788920"/>
            <a:ext cx="548640" cy="54864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"/>
          <p:cNvSpPr/>
          <p:nvPr/>
        </p:nvSpPr>
        <p:spPr>
          <a:xfrm>
            <a:off x="1938528" y="2862072"/>
            <a:ext cx="512064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F5F0E8"/>
                </a:solidFill>
                <a:latin typeface="Consolas"/>
                <a:ea typeface="Consolas"/>
                <a:cs typeface="Consolas"/>
                <a:sym typeface="Consolas"/>
              </a:rPr>
              <a:t>the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700"/>
              <a:buFont typeface="Consolas"/>
              <a:buNone/>
            </a:pPr>
            <a:r>
              <a:rPr b="0" i="0" lang="en-US" sz="700" u="none" cap="none" strike="noStrike">
                <a:solidFill>
                  <a:srgbClr val="F5F0E8"/>
                </a:solidFill>
                <a:latin typeface="Consolas"/>
                <a:ea typeface="Consolas"/>
                <a:cs typeface="Consolas"/>
                <a:sym typeface="Consolas"/>
              </a:rPr>
              <a:t>stone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"/>
          <p:cNvSpPr/>
          <p:nvPr/>
        </p:nvSpPr>
        <p:spPr>
          <a:xfrm>
            <a:off x="4572000" y="1417320"/>
            <a:ext cx="365760" cy="365760"/>
          </a:xfrm>
          <a:prstGeom prst="ellipse">
            <a:avLst/>
          </a:prstGeom>
          <a:solidFill>
            <a:srgbClr val="8E9DA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"/>
          <p:cNvSpPr/>
          <p:nvPr/>
        </p:nvSpPr>
        <p:spPr>
          <a:xfrm>
            <a:off x="4572000" y="141732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7"/>
          <p:cNvSpPr/>
          <p:nvPr/>
        </p:nvSpPr>
        <p:spPr>
          <a:xfrm>
            <a:off x="5074920" y="1399032"/>
            <a:ext cx="374904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water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5074920" y="1618488"/>
            <a:ext cx="37490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context you work in — the challenge, the community, the need. Where you drop the stone shapes how ripples spread.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/>
          <p:nvPr/>
        </p:nvSpPr>
        <p:spPr>
          <a:xfrm>
            <a:off x="4572000" y="2286000"/>
            <a:ext cx="365760" cy="36576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"/>
          <p:cNvSpPr/>
          <p:nvPr/>
        </p:nvSpPr>
        <p:spPr>
          <a:xfrm>
            <a:off x="4572000" y="228600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5074920" y="2267712"/>
            <a:ext cx="374904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We drop a stone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5074920" y="2487168"/>
            <a:ext cx="37490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work we do, the activities we deliver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4572000" y="3154680"/>
            <a:ext cx="365760" cy="365760"/>
          </a:xfrm>
          <a:prstGeom prst="ellipse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"/>
          <p:cNvSpPr/>
          <p:nvPr/>
        </p:nvSpPr>
        <p:spPr>
          <a:xfrm>
            <a:off x="4572000" y="31546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5074920" y="3136392"/>
            <a:ext cx="374904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It creates ripples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5074920" y="3355848"/>
            <a:ext cx="37490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immediate effects we can see and measure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4572000" y="4023360"/>
            <a:ext cx="365760" cy="365760"/>
          </a:xfrm>
          <a:prstGeom prst="ellipse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7"/>
          <p:cNvSpPr/>
          <p:nvPr/>
        </p:nvSpPr>
        <p:spPr>
          <a:xfrm>
            <a:off x="4572000" y="402336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7"/>
          <p:cNvSpPr/>
          <p:nvPr/>
        </p:nvSpPr>
        <p:spPr>
          <a:xfrm>
            <a:off x="5074920" y="4005072"/>
            <a:ext cx="374904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Those ripples spread outward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7"/>
          <p:cNvSpPr/>
          <p:nvPr/>
        </p:nvSpPr>
        <p:spPr>
          <a:xfrm>
            <a:off x="5074920" y="4224528"/>
            <a:ext cx="37490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longer-term change in the wider world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7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8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8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metaphor 03 · the seed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8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The Seed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8"/>
          <p:cNvSpPr/>
          <p:nvPr/>
        </p:nvSpPr>
        <p:spPr>
          <a:xfrm>
            <a:off x="502920" y="1463040"/>
            <a:ext cx="1828800" cy="29260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8"/>
          <p:cNvSpPr/>
          <p:nvPr/>
        </p:nvSpPr>
        <p:spPr>
          <a:xfrm>
            <a:off x="502920" y="1463040"/>
            <a:ext cx="1828800" cy="4572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57" name="Google Shape;15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1645920"/>
            <a:ext cx="1188720" cy="118872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8"/>
          <p:cNvSpPr/>
          <p:nvPr/>
        </p:nvSpPr>
        <p:spPr>
          <a:xfrm>
            <a:off x="640080" y="292608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C9A84C"/>
                </a:solidFill>
                <a:latin typeface="Consolas"/>
                <a:ea typeface="Consolas"/>
                <a:cs typeface="Consolas"/>
                <a:sym typeface="Consolas"/>
              </a:rPr>
              <a:t>01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8"/>
          <p:cNvSpPr/>
          <p:nvPr/>
        </p:nvSpPr>
        <p:spPr>
          <a:xfrm>
            <a:off x="640080" y="320040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Seed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8"/>
          <p:cNvSpPr/>
          <p:nvPr/>
        </p:nvSpPr>
        <p:spPr>
          <a:xfrm>
            <a:off x="640080" y="35204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What are we planting?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2350008" y="2651760"/>
            <a:ext cx="23774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2606040" y="1463040"/>
            <a:ext cx="1828800" cy="29260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8"/>
          <p:cNvSpPr/>
          <p:nvPr/>
        </p:nvSpPr>
        <p:spPr>
          <a:xfrm>
            <a:off x="2606040" y="1463040"/>
            <a:ext cx="1828800" cy="4572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64" name="Google Shape;164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26080" y="1645920"/>
            <a:ext cx="1188720" cy="118872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8"/>
          <p:cNvSpPr/>
          <p:nvPr/>
        </p:nvSpPr>
        <p:spPr>
          <a:xfrm>
            <a:off x="2743200" y="292608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02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8"/>
          <p:cNvSpPr/>
          <p:nvPr/>
        </p:nvSpPr>
        <p:spPr>
          <a:xfrm>
            <a:off x="2743200" y="320040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Conditions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8"/>
          <p:cNvSpPr/>
          <p:nvPr/>
        </p:nvSpPr>
        <p:spPr>
          <a:xfrm>
            <a:off x="2743200" y="35204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What does it need?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8"/>
          <p:cNvSpPr/>
          <p:nvPr/>
        </p:nvSpPr>
        <p:spPr>
          <a:xfrm>
            <a:off x="4453128" y="2651760"/>
            <a:ext cx="23774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8"/>
          <p:cNvSpPr/>
          <p:nvPr/>
        </p:nvSpPr>
        <p:spPr>
          <a:xfrm>
            <a:off x="4709160" y="1463040"/>
            <a:ext cx="1828800" cy="29260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8"/>
          <p:cNvSpPr/>
          <p:nvPr/>
        </p:nvSpPr>
        <p:spPr>
          <a:xfrm>
            <a:off x="4709160" y="1463040"/>
            <a:ext cx="1828800" cy="45720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71" name="Google Shape;171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9200" y="1645920"/>
            <a:ext cx="1188720" cy="118872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8"/>
          <p:cNvSpPr/>
          <p:nvPr/>
        </p:nvSpPr>
        <p:spPr>
          <a:xfrm>
            <a:off x="4846320" y="292608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8B8C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4A8B8C"/>
                </a:solidFill>
                <a:latin typeface="Consolas"/>
                <a:ea typeface="Consolas"/>
                <a:cs typeface="Consolas"/>
                <a:sym typeface="Consolas"/>
              </a:rPr>
              <a:t>03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4846320" y="320040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Growth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4846320" y="35204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What develops?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6556248" y="2651760"/>
            <a:ext cx="23774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6812280" y="1463040"/>
            <a:ext cx="1828800" cy="292608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8"/>
          <p:cNvSpPr/>
          <p:nvPr/>
        </p:nvSpPr>
        <p:spPr>
          <a:xfrm>
            <a:off x="6812280" y="1463040"/>
            <a:ext cx="1828800" cy="4572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78" name="Google Shape;178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132320" y="1645920"/>
            <a:ext cx="1188720" cy="118872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8"/>
          <p:cNvSpPr/>
          <p:nvPr/>
        </p:nvSpPr>
        <p:spPr>
          <a:xfrm>
            <a:off x="6949440" y="292608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C9A84C"/>
                </a:solidFill>
                <a:latin typeface="Consolas"/>
                <a:ea typeface="Consolas"/>
                <a:cs typeface="Consolas"/>
                <a:sym typeface="Consolas"/>
              </a:rPr>
              <a:t>04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6949440" y="320040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Fruit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6949440" y="35204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What’s the harvest?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640080" y="4572000"/>
            <a:ext cx="77724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Growth takes time and the right conditions, but we can describe what we expect to see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8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9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9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putting it together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Four Simple Questions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/>
          <p:nvPr/>
        </p:nvSpPr>
        <p:spPr>
          <a:xfrm>
            <a:off x="640080" y="1234440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Instead of "inputs, outputs, outcomes, impact" — try these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640080" y="1691640"/>
            <a:ext cx="3794760" cy="13716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9"/>
          <p:cNvSpPr/>
          <p:nvPr/>
        </p:nvSpPr>
        <p:spPr>
          <a:xfrm>
            <a:off x="640080" y="1691640"/>
            <a:ext cx="54864" cy="137160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9"/>
          <p:cNvSpPr/>
          <p:nvPr/>
        </p:nvSpPr>
        <p:spPr>
          <a:xfrm>
            <a:off x="822960" y="182880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2000"/>
              <a:buFont typeface="Consolas"/>
              <a:buNone/>
            </a:pPr>
            <a:r>
              <a:rPr b="0" i="0" lang="en-US" sz="20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01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9"/>
          <p:cNvSpPr/>
          <p:nvPr/>
        </p:nvSpPr>
        <p:spPr>
          <a:xfrm>
            <a:off x="822960" y="2148840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What’s the challenge?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9"/>
          <p:cNvSpPr/>
          <p:nvPr/>
        </p:nvSpPr>
        <p:spPr>
          <a:xfrm>
            <a:off x="822960" y="2560320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problem you see in the world that motivates your work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9"/>
          <p:cNvSpPr/>
          <p:nvPr/>
        </p:nvSpPr>
        <p:spPr>
          <a:xfrm>
            <a:off x="4572000" y="1691640"/>
            <a:ext cx="3794760" cy="13716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9"/>
          <p:cNvSpPr/>
          <p:nvPr/>
        </p:nvSpPr>
        <p:spPr>
          <a:xfrm>
            <a:off x="4572000" y="1691640"/>
            <a:ext cx="54864" cy="1371600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9"/>
          <p:cNvSpPr/>
          <p:nvPr/>
        </p:nvSpPr>
        <p:spPr>
          <a:xfrm>
            <a:off x="4754880" y="182880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8B8C"/>
              </a:buClr>
              <a:buSzPts val="2000"/>
              <a:buFont typeface="Consolas"/>
              <a:buNone/>
            </a:pPr>
            <a:r>
              <a:rPr b="0" i="0" lang="en-US" sz="2000" u="none" cap="none" strike="noStrike">
                <a:solidFill>
                  <a:srgbClr val="4A8B8C"/>
                </a:solidFill>
                <a:latin typeface="Consolas"/>
                <a:ea typeface="Consolas"/>
                <a:cs typeface="Consolas"/>
                <a:sym typeface="Consolas"/>
              </a:rPr>
              <a:t>02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9"/>
          <p:cNvSpPr/>
          <p:nvPr/>
        </p:nvSpPr>
        <p:spPr>
          <a:xfrm>
            <a:off x="4754880" y="2148840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What would better look like?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4754880" y="2560320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The change you want to see — your vision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9"/>
          <p:cNvSpPr/>
          <p:nvPr/>
        </p:nvSpPr>
        <p:spPr>
          <a:xfrm>
            <a:off x="640080" y="3172968"/>
            <a:ext cx="3794760" cy="13716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"/>
          <p:cNvSpPr/>
          <p:nvPr/>
        </p:nvSpPr>
        <p:spPr>
          <a:xfrm>
            <a:off x="640080" y="3172968"/>
            <a:ext cx="54864" cy="13716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9"/>
          <p:cNvSpPr/>
          <p:nvPr/>
        </p:nvSpPr>
        <p:spPr>
          <a:xfrm>
            <a:off x="822960" y="3310128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2000"/>
              <a:buFont typeface="Consolas"/>
              <a:buNone/>
            </a:pPr>
            <a:r>
              <a:rPr b="0" i="0" lang="en-US" sz="2000" u="none" cap="none" strike="noStrike">
                <a:solidFill>
                  <a:srgbClr val="C9A84C"/>
                </a:solidFill>
                <a:latin typeface="Consolas"/>
                <a:ea typeface="Consolas"/>
                <a:cs typeface="Consolas"/>
                <a:sym typeface="Consolas"/>
              </a:rPr>
              <a:t>03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9"/>
          <p:cNvSpPr/>
          <p:nvPr/>
        </p:nvSpPr>
        <p:spPr>
          <a:xfrm>
            <a:off x="822960" y="3630168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What can we actually do?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9"/>
          <p:cNvSpPr/>
          <p:nvPr/>
        </p:nvSpPr>
        <p:spPr>
          <a:xfrm>
            <a:off x="822960" y="4041648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Your activities — the things within your control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4572000" y="3172968"/>
            <a:ext cx="3794760" cy="13716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9"/>
          <p:cNvSpPr/>
          <p:nvPr/>
        </p:nvSpPr>
        <p:spPr>
          <a:xfrm>
            <a:off x="4572000" y="3172968"/>
            <a:ext cx="54864" cy="137160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9"/>
          <p:cNvSpPr/>
          <p:nvPr/>
        </p:nvSpPr>
        <p:spPr>
          <a:xfrm>
            <a:off x="4754880" y="3310128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2000"/>
              <a:buFont typeface="Consolas"/>
              <a:buNone/>
            </a:pPr>
            <a:r>
              <a:rPr b="0" i="0" lang="en-US" sz="20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04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4754880" y="3630168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How would we know it’s working?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4754880" y="4041648"/>
            <a:ext cx="3429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Signs of progress you can point to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9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0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24" name="Google Shape;224;p10"/>
          <p:cNvPicPr preferRelativeResize="0"/>
          <p:nvPr/>
        </p:nvPicPr>
        <p:blipFill rotWithShape="1">
          <a:blip r:embed="rId3">
            <a:alphaModFix amt="30000"/>
          </a:blip>
          <a:srcRect b="0" l="0" r="0" t="0"/>
          <a:stretch/>
        </p:blipFill>
        <p:spPr>
          <a:xfrm>
            <a:off x="-457200" y="1371600"/>
            <a:ext cx="3200400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10"/>
          <p:cNvSpPr/>
          <p:nvPr/>
        </p:nvSpPr>
        <p:spPr>
          <a:xfrm>
            <a:off x="640080" y="594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resilience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>
            <a:off x="640080" y="804672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Why This Matters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640080" y="1280160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A clear theory of change is the backbone of your Purpose pillar. It answers: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1005840" y="2286000"/>
            <a:ext cx="1463040" cy="1463040"/>
          </a:xfrm>
          <a:prstGeom prst="ellipse">
            <a:avLst/>
          </a:prstGeom>
          <a:solidFill>
            <a:srgbClr val="F5F0E8"/>
          </a:solidFill>
          <a:ln cap="flat" cmpd="sng" w="25400">
            <a:solidFill>
              <a:srgbClr val="5B8A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0"/>
          <p:cNvSpPr/>
          <p:nvPr/>
        </p:nvSpPr>
        <p:spPr>
          <a:xfrm>
            <a:off x="1371600" y="2651760"/>
            <a:ext cx="731520" cy="731520"/>
          </a:xfrm>
          <a:prstGeom prst="ellipse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30" name="Google Shape;23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8760" y="278892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10"/>
          <p:cNvSpPr/>
          <p:nvPr/>
        </p:nvSpPr>
        <p:spPr>
          <a:xfrm>
            <a:off x="822960" y="384048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purpose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0"/>
          <p:cNvSpPr/>
          <p:nvPr/>
        </p:nvSpPr>
        <p:spPr>
          <a:xfrm>
            <a:off x="3474720" y="1783080"/>
            <a:ext cx="5212080" cy="8229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0"/>
          <p:cNvSpPr/>
          <p:nvPr/>
        </p:nvSpPr>
        <p:spPr>
          <a:xfrm>
            <a:off x="3474720" y="1783080"/>
            <a:ext cx="54864" cy="82296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0"/>
          <p:cNvSpPr/>
          <p:nvPr/>
        </p:nvSpPr>
        <p:spPr>
          <a:xfrm>
            <a:off x="3657600" y="1874520"/>
            <a:ext cx="4846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Why do we exist?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0"/>
          <p:cNvSpPr/>
          <p:nvPr/>
        </p:nvSpPr>
        <p:spPr>
          <a:xfrm>
            <a:off x="3657600" y="2221992"/>
            <a:ext cx="4846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Not just "what do we do" — but why it matters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0"/>
          <p:cNvSpPr/>
          <p:nvPr/>
        </p:nvSpPr>
        <p:spPr>
          <a:xfrm>
            <a:off x="3474720" y="2743200"/>
            <a:ext cx="5212080" cy="8229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0"/>
          <p:cNvSpPr/>
          <p:nvPr/>
        </p:nvSpPr>
        <p:spPr>
          <a:xfrm>
            <a:off x="3474720" y="2743200"/>
            <a:ext cx="54864" cy="822960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0"/>
          <p:cNvSpPr/>
          <p:nvPr/>
        </p:nvSpPr>
        <p:spPr>
          <a:xfrm>
            <a:off x="3657600" y="2834640"/>
            <a:ext cx="4846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What would be lost if we weren’t here?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3657600" y="3182112"/>
            <a:ext cx="4846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Your unique contribution to the change you want to see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0"/>
          <p:cNvSpPr/>
          <p:nvPr/>
        </p:nvSpPr>
        <p:spPr>
          <a:xfrm>
            <a:off x="3474720" y="3703320"/>
            <a:ext cx="5212080" cy="82296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0"/>
          <p:cNvSpPr/>
          <p:nvPr/>
        </p:nvSpPr>
        <p:spPr>
          <a:xfrm>
            <a:off x="3474720" y="3703320"/>
            <a:ext cx="54864" cy="82296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0"/>
          <p:cNvSpPr/>
          <p:nvPr/>
        </p:nvSpPr>
        <p:spPr>
          <a:xfrm>
            <a:off x="3657600" y="3794760"/>
            <a:ext cx="4846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A compass for hard times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0"/>
          <p:cNvSpPr/>
          <p:nvPr/>
        </p:nvSpPr>
        <p:spPr>
          <a:xfrm>
            <a:off x="3657600" y="4142232"/>
            <a:ext cx="48463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B7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When purpose is clear, you have a compass for hard choices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0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D3D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51" name="Google Shape;251;p11"/>
          <p:cNvPicPr preferRelativeResize="0"/>
          <p:nvPr/>
        </p:nvPicPr>
        <p:blipFill rotWithShape="1">
          <a:blip r:embed="rId3">
            <a:alphaModFix amt="50000"/>
          </a:blip>
          <a:srcRect b="0" l="0" r="0" t="0"/>
          <a:stretch/>
        </p:blipFill>
        <p:spPr>
          <a:xfrm>
            <a:off x="5029200" y="914400"/>
            <a:ext cx="457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1"/>
          <p:cNvSpPr/>
          <p:nvPr/>
        </p:nvSpPr>
        <p:spPr>
          <a:xfrm>
            <a:off x="548640" y="1371600"/>
            <a:ext cx="54864" cy="201168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1"/>
          <p:cNvSpPr/>
          <p:nvPr/>
        </p:nvSpPr>
        <p:spPr>
          <a:xfrm>
            <a:off x="822960" y="1371600"/>
            <a:ext cx="64008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best tools are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ones you use.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1"/>
          <p:cNvSpPr/>
          <p:nvPr/>
        </p:nvSpPr>
        <p:spPr>
          <a:xfrm>
            <a:off x="822960" y="2560320"/>
            <a:ext cx="6400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A8C5B8"/>
                </a:solidFill>
                <a:latin typeface="Calibri"/>
                <a:ea typeface="Calibri"/>
                <a:cs typeface="Calibri"/>
                <a:sym typeface="Calibri"/>
              </a:rPr>
              <a:t>Make it easy. Make it natural. Make it ongoing.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1"/>
          <p:cNvSpPr/>
          <p:nvPr/>
        </p:nvSpPr>
        <p:spPr>
          <a:xfrm>
            <a:off x="822960" y="329184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A8C5B8"/>
                </a:solidFill>
                <a:latin typeface="Consolas"/>
                <a:ea typeface="Consolas"/>
                <a:cs typeface="Consolas"/>
                <a:sym typeface="Consolas"/>
              </a:rPr>
              <a:t>good-ship.co.uk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A8C5B8"/>
                </a:solidFill>
                <a:latin typeface="Consolas"/>
                <a:ea typeface="Consolas"/>
                <a:cs typeface="Consolas"/>
                <a:sym typeface="Consolas"/>
              </a:rPr>
              <a:t>tomcw.xyz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1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1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C5B8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A8C5B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